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0" r:id="rId3"/>
    <p:sldId id="258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2" r:id="rId15"/>
    <p:sldId id="273" r:id="rId16"/>
    <p:sldId id="275" r:id="rId17"/>
    <p:sldId id="276" r:id="rId18"/>
    <p:sldId id="277" r:id="rId19"/>
    <p:sldId id="278" r:id="rId20"/>
    <p:sldId id="279" r:id="rId21"/>
    <p:sldId id="280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622" autoAdjust="0"/>
  </p:normalViewPr>
  <p:slideViewPr>
    <p:cSldViewPr>
      <p:cViewPr>
        <p:scale>
          <a:sx n="80" d="100"/>
          <a:sy n="80" d="100"/>
        </p:scale>
        <p:origin x="-1086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7908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93971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7759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3848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9996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75347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2855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36809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5932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5603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63392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65658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Сергей\Desktop\Доклады\ФОН С ГОЛУБАМ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7504" y="2564904"/>
            <a:ext cx="6264696" cy="19389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sz="3600" b="1" i="1" dirty="0" smtClean="0">
              <a:solidFill>
                <a:schemeClr val="bg1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/>
            <a:r>
              <a:rPr lang="ru-RU" sz="3600" b="1" i="1" dirty="0" smtClean="0">
                <a:solidFill>
                  <a:schemeClr val="bg1"/>
                </a:solidFill>
                <a:latin typeface="Monotype Corsiva" pitchFamily="66" charset="0"/>
                <a:cs typeface="Times New Roman" pitchFamily="18" charset="0"/>
              </a:rPr>
              <a:t>«</a:t>
            </a:r>
            <a:r>
              <a:rPr lang="ru-RU" sz="3600" b="1" i="1" dirty="0" smtClean="0">
                <a:solidFill>
                  <a:schemeClr val="bg1"/>
                </a:solidFill>
                <a:latin typeface="Monotype Corsiva" pitchFamily="66" charset="0"/>
                <a:cs typeface="Times New Roman" pitchFamily="18" charset="0"/>
              </a:rPr>
              <a:t>Толерантность- дорога к миру»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  <a:latin typeface="Monotype Corsiva" pitchFamily="66" charset="0"/>
              </a:rPr>
              <a:t>(проблемы отношений человека в обществе)</a:t>
            </a:r>
          </a:p>
          <a:p>
            <a:pPr algn="ctr"/>
            <a:endParaRPr lang="ru-RU" sz="2400" b="1" i="1" dirty="0">
              <a:solidFill>
                <a:srgbClr val="C00000"/>
              </a:solidFill>
              <a:latin typeface="Monotype Corsiva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117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3568" y="548680"/>
            <a:ext cx="75608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Мы должны научиться понимать, принимать и уважать друг друга. Какими бы разными и непохожими мы были.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11760" y="2492896"/>
            <a:ext cx="4824536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179409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3568" y="332656"/>
            <a:ext cx="8208912" cy="7232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Определение </a:t>
            </a: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слова </a:t>
            </a:r>
            <a:r>
              <a:rPr lang="ru-RU" sz="2800" b="1" dirty="0">
                <a:solidFill>
                  <a:srgbClr val="FF0000"/>
                </a:solidFill>
                <a:latin typeface="Monotype Corsiva" pitchFamily="66" charset="0"/>
              </a:rPr>
              <a:t>толерантность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на разных языках земного шара звучит по-разному: 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Monotype Corsiva" pitchFamily="66" charset="0"/>
              </a:rPr>
              <a:t>в испанском языке </a:t>
            </a: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оно означает способность признавать отличные от своих собственных идеи или мнения; 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Monotype Corsiva" pitchFamily="66" charset="0"/>
              </a:rPr>
              <a:t>в английском </a:t>
            </a: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– готовность быть терпимым, снисходительным;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Monotype Corsiva" pitchFamily="66" charset="0"/>
              </a:rPr>
              <a:t>в китайском </a:t>
            </a: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– позволять, принимать, быть по отношению к другим великодушным;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Monotype Corsiva" pitchFamily="66" charset="0"/>
              </a:rPr>
              <a:t>в русском </a:t>
            </a: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– способность терпеть что-то или кого-то (быть выдержанным, выносливым, стойким, уметь мириться с существованием чего-либо, кого-либо).</a:t>
            </a:r>
          </a:p>
          <a:p>
            <a:pPr algn="just"/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В  разных странах определения различны, но  смысл остаётся однозначным: </a:t>
            </a:r>
            <a:endParaRPr lang="ru-RU" sz="2800" b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ТОЛЕРАНТНОСТЬ </a:t>
            </a:r>
            <a:r>
              <a:rPr lang="ru-RU" sz="2800" b="1" dirty="0">
                <a:solidFill>
                  <a:srgbClr val="FF0000"/>
                </a:solidFill>
                <a:latin typeface="Monotype Corsiva" pitchFamily="66" charset="0"/>
              </a:rPr>
              <a:t>– это дорога к миру. </a:t>
            </a:r>
            <a:endParaRPr lang="ru-RU" sz="2800" b="1" dirty="0" smtClean="0">
              <a:solidFill>
                <a:srgbClr val="FF0000"/>
              </a:solidFill>
              <a:latin typeface="Monotype Corsiva" pitchFamily="66" charset="0"/>
            </a:endParaRPr>
          </a:p>
          <a:p>
            <a:endParaRPr lang="ru-RU" sz="2400" b="1" dirty="0">
              <a:solidFill>
                <a:srgbClr val="FF0000"/>
              </a:solidFill>
              <a:latin typeface="Monotype Corsiva" pitchFamily="66" charset="0"/>
            </a:endParaRPr>
          </a:p>
          <a:p>
            <a:endParaRPr lang="ru-RU" sz="2400" b="1" dirty="0" smtClean="0">
              <a:solidFill>
                <a:srgbClr val="FF0000"/>
              </a:solidFill>
              <a:latin typeface="Monotype Corsiva" pitchFamily="66" charset="0"/>
            </a:endParaRPr>
          </a:p>
          <a:p>
            <a:endParaRPr lang="ru-RU" sz="24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892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332656"/>
            <a:ext cx="4608512" cy="32403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15616" y="3933056"/>
            <a:ext cx="74168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Толерантный путь – это путь человека, понимающего других людей и готового всегда прийти на помощь. </a:t>
            </a:r>
          </a:p>
        </p:txBody>
      </p:sp>
    </p:spTree>
    <p:extLst>
      <p:ext uri="{BB962C8B-B14F-4D97-AF65-F5344CB8AC3E}">
        <p14:creationId xmlns:p14="http://schemas.microsoft.com/office/powerpoint/2010/main" xmlns="" val="263251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42908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33521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5536" y="332656"/>
            <a:ext cx="8568952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u="sng" dirty="0">
                <a:solidFill>
                  <a:srgbClr val="0070C0"/>
                </a:solidFill>
                <a:latin typeface="Monotype Corsiva" pitchFamily="66" charset="0"/>
              </a:rPr>
              <a:t>Вопросы теста:    </a:t>
            </a:r>
            <a:endParaRPr lang="ru-RU" sz="2400" b="1" dirty="0">
              <a:solidFill>
                <a:srgbClr val="0070C0"/>
              </a:solidFill>
              <a:latin typeface="Monotype Corsiva" pitchFamily="66" charset="0"/>
            </a:endParaRPr>
          </a:p>
          <a:p>
            <a:pPr marL="457200" indent="-457200">
              <a:buAutoNum type="arabicPeriod"/>
            </a:pPr>
            <a:r>
              <a:rPr lang="ru-RU" sz="2400" b="1" dirty="0" smtClean="0">
                <a:solidFill>
                  <a:srgbClr val="0070C0"/>
                </a:solidFill>
                <a:latin typeface="Monotype Corsiva" pitchFamily="66" charset="0"/>
              </a:rPr>
              <a:t>Серёжа  </a:t>
            </a:r>
            <a:r>
              <a:rPr lang="ru-RU" sz="2400" b="1" dirty="0">
                <a:solidFill>
                  <a:srgbClr val="0070C0"/>
                </a:solidFill>
                <a:latin typeface="Monotype Corsiva" pitchFamily="66" charset="0"/>
              </a:rPr>
              <a:t>плохо одет</a:t>
            </a:r>
            <a:r>
              <a:rPr lang="ru-RU" sz="2400" b="1" dirty="0" smtClean="0">
                <a:solidFill>
                  <a:srgbClr val="0070C0"/>
                </a:solidFill>
                <a:latin typeface="Monotype Corsiva" pitchFamily="66" charset="0"/>
              </a:rPr>
              <a:t>...</a:t>
            </a:r>
            <a:endParaRPr lang="ru-RU" sz="2400" b="1" i="1" dirty="0" smtClean="0">
              <a:solidFill>
                <a:srgbClr val="0070C0"/>
              </a:solidFill>
              <a:latin typeface="Monotype Corsiva" pitchFamily="66" charset="0"/>
            </a:endParaRPr>
          </a:p>
          <a:p>
            <a:r>
              <a:rPr lang="ru-RU" sz="2400" i="1" dirty="0" smtClean="0">
                <a:solidFill>
                  <a:srgbClr val="0070C0"/>
                </a:solidFill>
                <a:latin typeface="Monotype Corsiva" pitchFamily="66" charset="0"/>
              </a:rPr>
              <a:t>1</a:t>
            </a:r>
            <a:r>
              <a:rPr lang="ru-RU" sz="2400" i="1" dirty="0">
                <a:solidFill>
                  <a:srgbClr val="0070C0"/>
                </a:solidFill>
                <a:latin typeface="Monotype Corsiva" pitchFamily="66" charset="0"/>
              </a:rPr>
              <a:t>)  Это неважно.</a:t>
            </a:r>
          </a:p>
          <a:p>
            <a:r>
              <a:rPr lang="ru-RU" sz="2400" i="1" dirty="0">
                <a:solidFill>
                  <a:srgbClr val="0070C0"/>
                </a:solidFill>
                <a:latin typeface="Monotype Corsiva" pitchFamily="66" charset="0"/>
              </a:rPr>
              <a:t>2) Ты подсмеиваешься над ним</a:t>
            </a:r>
            <a:r>
              <a:rPr lang="ru-RU" sz="2400" i="1" dirty="0" smtClean="0">
                <a:solidFill>
                  <a:srgbClr val="0070C0"/>
                </a:solidFill>
                <a:latin typeface="Monotype Corsiva" pitchFamily="66" charset="0"/>
              </a:rPr>
              <a:t>.</a:t>
            </a:r>
          </a:p>
          <a:p>
            <a:endParaRPr lang="ru-RU" sz="2400" i="1" dirty="0">
              <a:solidFill>
                <a:srgbClr val="0070C0"/>
              </a:solidFill>
              <a:latin typeface="Monotype Corsiva" pitchFamily="66" charset="0"/>
            </a:endParaRPr>
          </a:p>
          <a:p>
            <a:r>
              <a:rPr lang="ru-RU" sz="2400" b="1" dirty="0">
                <a:solidFill>
                  <a:srgbClr val="0070C0"/>
                </a:solidFill>
                <a:latin typeface="Monotype Corsiva" pitchFamily="66" charset="0"/>
              </a:rPr>
              <a:t>2. Том питается не так, как ты, по причине своей религии...</a:t>
            </a:r>
          </a:p>
          <a:p>
            <a:r>
              <a:rPr lang="ru-RU" sz="2400" dirty="0">
                <a:solidFill>
                  <a:srgbClr val="0070C0"/>
                </a:solidFill>
                <a:latin typeface="Monotype Corsiva" pitchFamily="66" charset="0"/>
              </a:rPr>
              <a:t>1)  Ты просишь, чтобы он объяснил это.</a:t>
            </a:r>
          </a:p>
          <a:p>
            <a:r>
              <a:rPr lang="ru-RU" sz="2400" dirty="0" smtClean="0">
                <a:solidFill>
                  <a:srgbClr val="0070C0"/>
                </a:solidFill>
                <a:latin typeface="Monotype Corsiva" pitchFamily="66" charset="0"/>
              </a:rPr>
              <a:t>2)  Ты </a:t>
            </a:r>
            <a:r>
              <a:rPr lang="ru-RU" sz="2400" dirty="0">
                <a:solidFill>
                  <a:srgbClr val="0070C0"/>
                </a:solidFill>
                <a:latin typeface="Monotype Corsiva" pitchFamily="66" charset="0"/>
              </a:rPr>
              <a:t>говоришь, что он выглядит смешно</a:t>
            </a:r>
            <a:r>
              <a:rPr lang="ru-RU" sz="2400" dirty="0" smtClean="0">
                <a:solidFill>
                  <a:srgbClr val="0070C0"/>
                </a:solidFill>
                <a:latin typeface="Monotype Corsiva" pitchFamily="66" charset="0"/>
              </a:rPr>
              <a:t>.</a:t>
            </a:r>
          </a:p>
          <a:p>
            <a:endParaRPr lang="ru-RU" sz="2400" dirty="0">
              <a:solidFill>
                <a:srgbClr val="0070C0"/>
              </a:solidFill>
              <a:latin typeface="Monotype Corsiva" pitchFamily="66" charset="0"/>
            </a:endParaRPr>
          </a:p>
          <a:p>
            <a:r>
              <a:rPr lang="ru-RU" sz="2400" b="1" dirty="0">
                <a:solidFill>
                  <a:srgbClr val="0070C0"/>
                </a:solidFill>
                <a:latin typeface="Monotype Corsiva" pitchFamily="66" charset="0"/>
              </a:rPr>
              <a:t>3. Цвет кожи у Джо отличается от твоего...</a:t>
            </a:r>
          </a:p>
          <a:p>
            <a:r>
              <a:rPr lang="ru-RU" sz="2400" dirty="0">
                <a:solidFill>
                  <a:srgbClr val="0070C0"/>
                </a:solidFill>
                <a:latin typeface="Monotype Corsiva" pitchFamily="66" charset="0"/>
              </a:rPr>
              <a:t>1)  Ты стремишься лучше узнать его.</a:t>
            </a:r>
          </a:p>
          <a:p>
            <a:pPr marL="457200" indent="-457200">
              <a:buAutoNum type="arabicParenR" startAt="2"/>
            </a:pPr>
            <a:r>
              <a:rPr lang="ru-RU" sz="2400" dirty="0" smtClean="0">
                <a:solidFill>
                  <a:srgbClr val="0070C0"/>
                </a:solidFill>
                <a:latin typeface="Monotype Corsiva" pitchFamily="66" charset="0"/>
              </a:rPr>
              <a:t>Ты </a:t>
            </a:r>
            <a:r>
              <a:rPr lang="ru-RU" sz="2400" dirty="0">
                <a:solidFill>
                  <a:srgbClr val="0070C0"/>
                </a:solidFill>
                <a:latin typeface="Monotype Corsiva" pitchFamily="66" charset="0"/>
              </a:rPr>
              <a:t>говоришь: "Все люди твоего цвета кожи – это нули</a:t>
            </a:r>
            <a:r>
              <a:rPr lang="ru-RU" sz="2400" dirty="0" smtClean="0">
                <a:solidFill>
                  <a:srgbClr val="0070C0"/>
                </a:solidFill>
                <a:latin typeface="Monotype Corsiva" pitchFamily="66" charset="0"/>
              </a:rPr>
              <a:t>".</a:t>
            </a:r>
          </a:p>
          <a:p>
            <a:endParaRPr lang="ru-RU" sz="2400" dirty="0">
              <a:solidFill>
                <a:srgbClr val="0070C0"/>
              </a:solidFill>
              <a:latin typeface="Monotype Corsiva" pitchFamily="66" charset="0"/>
            </a:endParaRPr>
          </a:p>
          <a:p>
            <a:r>
              <a:rPr lang="ru-RU" sz="2400" b="1" dirty="0">
                <a:solidFill>
                  <a:srgbClr val="0070C0"/>
                </a:solidFill>
                <a:latin typeface="Monotype Corsiva" pitchFamily="66" charset="0"/>
              </a:rPr>
              <a:t>4. Пожилая женщина медленно идет…</a:t>
            </a:r>
          </a:p>
          <a:p>
            <a:r>
              <a:rPr lang="ru-RU" sz="2400" dirty="0">
                <a:solidFill>
                  <a:srgbClr val="0070C0"/>
                </a:solidFill>
                <a:latin typeface="Monotype Corsiva" pitchFamily="66" charset="0"/>
              </a:rPr>
              <a:t>1)  Ты помогаешь ей и придерживаешь дверь.</a:t>
            </a:r>
          </a:p>
          <a:p>
            <a:r>
              <a:rPr lang="ru-RU" sz="2400" dirty="0">
                <a:solidFill>
                  <a:srgbClr val="0070C0"/>
                </a:solidFill>
                <a:latin typeface="Monotype Corsiva" pitchFamily="66" charset="0"/>
              </a:rPr>
              <a:t>2)  Ты отталкиваешь ее, чтобы обогнать. </a:t>
            </a:r>
          </a:p>
        </p:txBody>
      </p:sp>
      <p:pic>
        <p:nvPicPr>
          <p:cNvPr id="4" name="Picture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4248" y="5013176"/>
            <a:ext cx="2005012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Выноска-облако 4"/>
          <p:cNvSpPr/>
          <p:nvPr/>
        </p:nvSpPr>
        <p:spPr>
          <a:xfrm>
            <a:off x="7215188" y="3539329"/>
            <a:ext cx="1928812" cy="1285875"/>
          </a:xfrm>
          <a:prstGeom prst="cloudCallout">
            <a:avLst>
              <a:gd name="adj1" fmla="val -17637"/>
              <a:gd name="adj2" fmla="val 70590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7200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1640823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3568" y="332656"/>
            <a:ext cx="820891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  <a:latin typeface="Monotype Corsiva" pitchFamily="66" charset="0"/>
              </a:rPr>
              <a:t>5</a:t>
            </a:r>
            <a:r>
              <a:rPr lang="ru-RU" sz="2400" b="1" dirty="0">
                <a:solidFill>
                  <a:srgbClr val="0070C0"/>
                </a:solidFill>
                <a:latin typeface="Monotype Corsiva" pitchFamily="66" charset="0"/>
              </a:rPr>
              <a:t>. Младший брат порвал  твою тетрадь…</a:t>
            </a:r>
            <a:endParaRPr lang="ru-RU" sz="2400" dirty="0">
              <a:solidFill>
                <a:srgbClr val="0070C0"/>
              </a:solidFill>
              <a:latin typeface="Monotype Corsiva" pitchFamily="66" charset="0"/>
            </a:endParaRPr>
          </a:p>
          <a:p>
            <a:r>
              <a:rPr lang="ru-RU" sz="2400" dirty="0">
                <a:solidFill>
                  <a:srgbClr val="0070C0"/>
                </a:solidFill>
                <a:latin typeface="Monotype Corsiva" pitchFamily="66" charset="0"/>
              </a:rPr>
              <a:t>1) Ты прощаешь его. </a:t>
            </a:r>
          </a:p>
          <a:p>
            <a:r>
              <a:rPr lang="ru-RU" sz="2400" dirty="0">
                <a:solidFill>
                  <a:srgbClr val="0070C0"/>
                </a:solidFill>
                <a:latin typeface="Monotype Corsiva" pitchFamily="66" charset="0"/>
              </a:rPr>
              <a:t>2)  Ты его накажешь. </a:t>
            </a:r>
          </a:p>
          <a:p>
            <a:r>
              <a:rPr lang="ru-RU" sz="2400" b="1" dirty="0">
                <a:solidFill>
                  <a:srgbClr val="0070C0"/>
                </a:solidFill>
                <a:latin typeface="Monotype Corsiva" pitchFamily="66" charset="0"/>
              </a:rPr>
              <a:t> </a:t>
            </a:r>
            <a:endParaRPr lang="ru-RU" sz="2400" dirty="0">
              <a:solidFill>
                <a:srgbClr val="0070C0"/>
              </a:solidFill>
              <a:latin typeface="Monotype Corsiva" pitchFamily="66" charset="0"/>
            </a:endParaRPr>
          </a:p>
          <a:p>
            <a:r>
              <a:rPr lang="ru-RU" sz="2400" b="1" dirty="0">
                <a:solidFill>
                  <a:srgbClr val="0070C0"/>
                </a:solidFill>
                <a:latin typeface="Monotype Corsiva" pitchFamily="66" charset="0"/>
              </a:rPr>
              <a:t>6. Ты поссорился со своей  сестрой…</a:t>
            </a:r>
          </a:p>
          <a:p>
            <a:r>
              <a:rPr lang="ru-RU" sz="2400" dirty="0">
                <a:solidFill>
                  <a:srgbClr val="0070C0"/>
                </a:solidFill>
                <a:latin typeface="Monotype Corsiva" pitchFamily="66" charset="0"/>
              </a:rPr>
              <a:t>1) Ты попытаешься объясниться с ней.</a:t>
            </a:r>
          </a:p>
          <a:p>
            <a:r>
              <a:rPr lang="ru-RU" sz="2400" dirty="0">
                <a:solidFill>
                  <a:srgbClr val="0070C0"/>
                </a:solidFill>
                <a:latin typeface="Monotype Corsiva" pitchFamily="66" charset="0"/>
              </a:rPr>
              <a:t>2) Ты обижаешься и мстишь</a:t>
            </a:r>
            <a:r>
              <a:rPr lang="ru-RU" sz="2400" dirty="0" smtClean="0">
                <a:solidFill>
                  <a:srgbClr val="0070C0"/>
                </a:solidFill>
                <a:latin typeface="Monotype Corsiva" pitchFamily="66" charset="0"/>
              </a:rPr>
              <a:t>.</a:t>
            </a:r>
          </a:p>
          <a:p>
            <a:endParaRPr lang="ru-RU" sz="2400" dirty="0">
              <a:solidFill>
                <a:srgbClr val="0070C0"/>
              </a:solidFill>
              <a:latin typeface="Monotype Corsiva" pitchFamily="66" charset="0"/>
            </a:endParaRPr>
          </a:p>
          <a:p>
            <a:r>
              <a:rPr lang="ru-RU" sz="2400" b="1" dirty="0">
                <a:solidFill>
                  <a:srgbClr val="0070C0"/>
                </a:solidFill>
                <a:latin typeface="Monotype Corsiva" pitchFamily="66" charset="0"/>
              </a:rPr>
              <a:t>7. На твоих глазах на кого-то нападают...</a:t>
            </a:r>
            <a:endParaRPr lang="ru-RU" sz="2400" dirty="0">
              <a:solidFill>
                <a:srgbClr val="0070C0"/>
              </a:solidFill>
              <a:latin typeface="Monotype Corsiva" pitchFamily="66" charset="0"/>
            </a:endParaRPr>
          </a:p>
          <a:p>
            <a:r>
              <a:rPr lang="ru-RU" sz="2400" dirty="0">
                <a:solidFill>
                  <a:srgbClr val="0070C0"/>
                </a:solidFill>
                <a:latin typeface="Monotype Corsiva" pitchFamily="66" charset="0"/>
              </a:rPr>
              <a:t>1)  Ты пытаешься защитить его.</a:t>
            </a:r>
          </a:p>
          <a:p>
            <a:r>
              <a:rPr lang="ru-RU" sz="2400" dirty="0">
                <a:solidFill>
                  <a:srgbClr val="0070C0"/>
                </a:solidFill>
                <a:latin typeface="Monotype Corsiva" pitchFamily="66" charset="0"/>
              </a:rPr>
              <a:t>2)  Ты делаешь вид, что ничего не замечаешь.</a:t>
            </a:r>
          </a:p>
          <a:p>
            <a:r>
              <a:rPr lang="ru-RU" sz="2400" dirty="0">
                <a:solidFill>
                  <a:srgbClr val="0070C0"/>
                </a:solidFill>
                <a:latin typeface="Monotype Corsiva" pitchFamily="66" charset="0"/>
              </a:rPr>
              <a:t> </a:t>
            </a:r>
          </a:p>
          <a:p>
            <a:r>
              <a:rPr lang="ru-RU" sz="2400" b="1" dirty="0">
                <a:solidFill>
                  <a:srgbClr val="0070C0"/>
                </a:solidFill>
                <a:latin typeface="Monotype Corsiva" pitchFamily="66" charset="0"/>
              </a:rPr>
              <a:t>8. К тебе подходит ребенок-инвалид...</a:t>
            </a:r>
            <a:endParaRPr lang="ru-RU" sz="2400" dirty="0">
              <a:solidFill>
                <a:srgbClr val="0070C0"/>
              </a:solidFill>
              <a:latin typeface="Monotype Corsiva" pitchFamily="66" charset="0"/>
            </a:endParaRPr>
          </a:p>
          <a:p>
            <a:r>
              <a:rPr lang="ru-RU" sz="2400" dirty="0">
                <a:solidFill>
                  <a:srgbClr val="0070C0"/>
                </a:solidFill>
                <a:latin typeface="Monotype Corsiva" pitchFamily="66" charset="0"/>
              </a:rPr>
              <a:t>1)  Ты естественным образом разговариваешь с ним.</a:t>
            </a:r>
          </a:p>
          <a:p>
            <a:r>
              <a:rPr lang="ru-RU" sz="2400" dirty="0">
                <a:solidFill>
                  <a:srgbClr val="0070C0"/>
                </a:solidFill>
                <a:latin typeface="Monotype Corsiva" pitchFamily="66" charset="0"/>
              </a:rPr>
              <a:t>2)  Ты отходишь от него и не знаешь, что сказать.</a:t>
            </a:r>
          </a:p>
        </p:txBody>
      </p:sp>
      <p:pic>
        <p:nvPicPr>
          <p:cNvPr id="5" name="Picture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564904"/>
            <a:ext cx="2005012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Выноска-облако 5"/>
          <p:cNvSpPr/>
          <p:nvPr/>
        </p:nvSpPr>
        <p:spPr>
          <a:xfrm>
            <a:off x="7092280" y="1201673"/>
            <a:ext cx="1928812" cy="1285875"/>
          </a:xfrm>
          <a:prstGeom prst="cloudCallout">
            <a:avLst>
              <a:gd name="adj1" fmla="val -17637"/>
              <a:gd name="adj2" fmla="val 70590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7200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2780999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3568" y="188640"/>
            <a:ext cx="80648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М</a:t>
            </a:r>
            <a:r>
              <a:rPr lang="ru-RU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ировая </a:t>
            </a:r>
            <a:r>
              <a:rPr lang="ru-RU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общественность выбрала толерантность главным принципом морали.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2127631"/>
            <a:ext cx="4464496" cy="33896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20072" y="3356992"/>
            <a:ext cx="3528392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911051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499992" y="4941168"/>
            <a:ext cx="43204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Каждый из нас должен взрастить в себе такой 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цветок.</a:t>
            </a:r>
            <a:endParaRPr lang="ru-RU" sz="3200" dirty="0">
              <a:solidFill>
                <a:schemeClr val="tx2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188640"/>
            <a:ext cx="6192688" cy="4752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50245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23728" y="116632"/>
            <a:ext cx="41764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Monotype Corsiva" pitchFamily="66" charset="0"/>
              </a:rPr>
              <a:t>Если люди будут обладать всеми этими качествами,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24128" y="4221088"/>
            <a:ext cx="29523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то на Земле исчезнут войны, ссоры и споры. </a:t>
            </a:r>
          </a:p>
        </p:txBody>
      </p:sp>
    </p:spTree>
    <p:extLst>
      <p:ext uri="{BB962C8B-B14F-4D97-AF65-F5344CB8AC3E}">
        <p14:creationId xmlns:p14="http://schemas.microsoft.com/office/powerpoint/2010/main" xmlns="" val="3983658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51720" y="476672"/>
            <a:ext cx="61926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Ведь не имеет значение, какой мы расы, к какому народу принадлежим.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4664" y="1916832"/>
            <a:ext cx="3294112" cy="446449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99185" y="2230998"/>
            <a:ext cx="2932643" cy="4150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42914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76056" y="476672"/>
            <a:ext cx="367240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Внутренний мир каждого человека неповторим.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1" y="332657"/>
            <a:ext cx="3816423" cy="2808311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539552" y="3645024"/>
            <a:ext cx="482453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Нет двух людей с одинаковым мироощущением.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4008" y="3400990"/>
            <a:ext cx="3924436" cy="29523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4223496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51720" y="548680"/>
            <a:ext cx="57606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Мы все жители планеты Земля, граждане единого человечества.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51720" y="2420888"/>
            <a:ext cx="5760640" cy="4176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180507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912" y="332656"/>
            <a:ext cx="4896544" cy="6290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Что такое толерантность?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Доброта, любовь и смех.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Что такое толерантность?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Счастье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, дружба и успех.</a:t>
            </a: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Труд и вежливость – в почете!</a:t>
            </a: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Умный, честный, чистоплотный,</a:t>
            </a: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Ценит дружбу и друзей.</a:t>
            </a: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Смелый, ловкий и веселый,</a:t>
            </a: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Не обидит малышей.</a:t>
            </a: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Аккуратный, чуткий, скромный,</a:t>
            </a: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Бережет природу, честь.</a:t>
            </a: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Эти качества достойны</a:t>
            </a: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Толерантными их счесть.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Если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каждый друг к другу будет  терпим,                        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То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вместе мы сделаем  толерантным наш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мир!</a:t>
            </a:r>
            <a:endParaRPr lang="ru-RU" dirty="0">
              <a:solidFill>
                <a:schemeClr val="tx2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476672"/>
            <a:ext cx="3312368" cy="30963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31253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59832" y="2060848"/>
            <a:ext cx="3816424" cy="2808312"/>
          </a:xfrm>
        </p:spPr>
      </p:pic>
      <p:pic>
        <p:nvPicPr>
          <p:cNvPr id="2050" name="Picture 2" descr="C:\Users\Сергей\Desktop\Доклады\091777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51" y="9663"/>
            <a:ext cx="9144000" cy="6963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8002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/>
            </a:r>
            <a:b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/>
            </a:r>
            <a:br>
              <a:rPr lang="ru-RU" sz="3200" b="1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Мы должны относиться с уважением  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к другим людям, 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признавать различия 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и 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индивидуальность 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каждого. </a:t>
            </a:r>
            <a:br>
              <a:rPr lang="ru-RU" sz="3200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</a:br>
            <a:endParaRPr lang="ru-RU" sz="3200" dirty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047590">
            <a:off x="626084" y="2803427"/>
            <a:ext cx="3773997" cy="256350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70665">
            <a:off x="5034989" y="2833137"/>
            <a:ext cx="3672408" cy="247411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xmlns="" val="2170688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Людмила\Desktop\506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07704" y="1556792"/>
            <a:ext cx="648072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0" b="1" dirty="0" smtClean="0">
                <a:solidFill>
                  <a:srgbClr val="FF0000"/>
                </a:solidFill>
                <a:latin typeface="Monotype Corsiva" pitchFamily="66" charset="0"/>
              </a:rPr>
              <a:t>Все  люди </a:t>
            </a:r>
            <a:endParaRPr lang="ru-RU" sz="13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808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Людмила\Desktop\1252945550_ss-090911-babies_06_ss_fu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499992" y="836712"/>
            <a:ext cx="4320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>
                <a:solidFill>
                  <a:srgbClr val="FF0000"/>
                </a:solidFill>
                <a:latin typeface="Monotype Corsiva" pitchFamily="66" charset="0"/>
              </a:rPr>
              <a:t>р</a:t>
            </a:r>
            <a:r>
              <a:rPr lang="ru-RU" sz="7200" dirty="0" smtClean="0">
                <a:solidFill>
                  <a:srgbClr val="FF0000"/>
                </a:solidFill>
                <a:latin typeface="Monotype Corsiva" pitchFamily="66" charset="0"/>
              </a:rPr>
              <a:t>ождаются</a:t>
            </a:r>
            <a:endParaRPr lang="ru-RU" sz="7200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650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Людмила\Desktop\170c40d97f829fe48d1c39bd096d7fb0_fu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813" y="0"/>
            <a:ext cx="9120187" cy="684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95936" y="3645024"/>
            <a:ext cx="504056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>
                <a:solidFill>
                  <a:srgbClr val="FF0000"/>
                </a:solidFill>
                <a:latin typeface="Monotype Corsiva" pitchFamily="66" charset="0"/>
              </a:rPr>
              <a:t>с</a:t>
            </a:r>
            <a:r>
              <a:rPr lang="ru-RU" sz="6600" dirty="0" smtClean="0">
                <a:solidFill>
                  <a:srgbClr val="FF0000"/>
                </a:solidFill>
                <a:latin typeface="Monotype Corsiva" pitchFamily="66" charset="0"/>
              </a:rPr>
              <a:t> одинаковым взглядом</a:t>
            </a:r>
            <a:endParaRPr lang="ru-RU" sz="6600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533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Людмила\Desktop\ZK8T29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785813"/>
            <a:ext cx="9144000" cy="899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5536" y="764704"/>
            <a:ext cx="30243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8000" dirty="0" smtClean="0">
              <a:solidFill>
                <a:srgbClr val="FF0000"/>
              </a:solidFill>
              <a:latin typeface="Monotype Corsiva" pitchFamily="66" charset="0"/>
            </a:endParaRPr>
          </a:p>
          <a:p>
            <a:pPr algn="ctr"/>
            <a:endParaRPr lang="ru-RU" sz="8000" dirty="0">
              <a:solidFill>
                <a:srgbClr val="FF0000"/>
              </a:solidFill>
              <a:latin typeface="Monotype Corsiva" pitchFamily="66" charset="0"/>
            </a:endParaRPr>
          </a:p>
          <a:p>
            <a:pPr algn="ctr"/>
            <a:r>
              <a:rPr lang="ru-RU" sz="8000" dirty="0" smtClean="0">
                <a:solidFill>
                  <a:srgbClr val="FF0000"/>
                </a:solidFill>
                <a:latin typeface="Monotype Corsiva" pitchFamily="66" charset="0"/>
              </a:rPr>
              <a:t>на мир</a:t>
            </a:r>
            <a:endParaRPr lang="ru-RU" sz="8000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831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36096" y="476672"/>
            <a:ext cx="3528392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chemeClr val="bg1">
                    <a:lumMod val="75000"/>
                  </a:schemeClr>
                </a:solidFill>
                <a:latin typeface="Monotype Corsiva" pitchFamily="66" charset="0"/>
              </a:rPr>
              <a:t>В наши дни ситуация в мире очень неспокойная. Во многих точках планеты идет война, гибнут люди, рушатся здания, страдают дети.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457826"/>
            <a:ext cx="2808312" cy="20350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67744" y="2360811"/>
            <a:ext cx="2928042" cy="213637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4293096"/>
            <a:ext cx="2904181" cy="214430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xmlns="" val="3547595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59632" y="332656"/>
            <a:ext cx="72728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chemeClr val="accent6">
                    <a:lumMod val="40000"/>
                    <a:lumOff val="60000"/>
                  </a:schemeClr>
                </a:solidFill>
                <a:latin typeface="Monotype Corsiva" pitchFamily="66" charset="0"/>
              </a:rPr>
              <a:t>Эти люди называются беженцами,  вынужденными переселенцами,  жертвами национальных конфликтов.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2420888"/>
            <a:ext cx="3276872" cy="24346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86985" y="3933056"/>
            <a:ext cx="3024336" cy="260414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96136" y="2292048"/>
            <a:ext cx="3122712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73689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444</TotalTime>
  <Words>472</Words>
  <Application>Microsoft Office PowerPoint</Application>
  <PresentationFormat>Экран (4:3)</PresentationFormat>
  <Paragraphs>77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   Мы должны относиться с уважением  к другим людям, признавать различия и индивидуальность каждого. 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Сергей</dc:creator>
  <cp:lastModifiedBy>НР</cp:lastModifiedBy>
  <cp:revision>41</cp:revision>
  <dcterms:created xsi:type="dcterms:W3CDTF">2014-12-21T05:56:11Z</dcterms:created>
  <dcterms:modified xsi:type="dcterms:W3CDTF">2019-11-21T01:00:30Z</dcterms:modified>
</cp:coreProperties>
</file>